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88150" cy="10020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3" roundtripDataSignature="AMtx7mib0x9sTCu7tT50z4iGm57N8CEz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customschemas.google.com/relationships/presentationmetadata" Target="meta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8250" y="751500"/>
            <a:ext cx="4592325" cy="37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8250" y="751500"/>
            <a:ext cx="4592325" cy="37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8250" y="751500"/>
            <a:ext cx="4592325" cy="37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f90ec94d2_0_0:notes"/>
          <p:cNvSpPr txBox="1"/>
          <p:nvPr>
            <p:ph idx="1" type="body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g36f90ec94d2_0_0:notes"/>
          <p:cNvSpPr/>
          <p:nvPr>
            <p:ph idx="2" type="sldImg"/>
          </p:nvPr>
        </p:nvSpPr>
        <p:spPr>
          <a:xfrm>
            <a:off x="1148250" y="751500"/>
            <a:ext cx="4592400" cy="375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71db60495a_0_1:notes"/>
          <p:cNvSpPr txBox="1"/>
          <p:nvPr>
            <p:ph idx="1" type="body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371db60495a_0_1:notes"/>
          <p:cNvSpPr/>
          <p:nvPr>
            <p:ph idx="2" type="sldImg"/>
          </p:nvPr>
        </p:nvSpPr>
        <p:spPr>
          <a:xfrm>
            <a:off x="1148250" y="751500"/>
            <a:ext cx="4592400" cy="375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/>
          <p:nvPr>
            <p:ph idx="1" type="body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7:notes"/>
          <p:cNvSpPr/>
          <p:nvPr>
            <p:ph idx="2" type="sldImg"/>
          </p:nvPr>
        </p:nvSpPr>
        <p:spPr>
          <a:xfrm>
            <a:off x="1148250" y="751500"/>
            <a:ext cx="4592325" cy="37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14d81f514_0_14:notes"/>
          <p:cNvSpPr/>
          <p:nvPr>
            <p:ph idx="2" type="sldImg"/>
          </p:nvPr>
        </p:nvSpPr>
        <p:spPr>
          <a:xfrm>
            <a:off x="1148250" y="751500"/>
            <a:ext cx="4592400" cy="375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3714d81f514_0_14:notes"/>
          <p:cNvSpPr txBox="1"/>
          <p:nvPr>
            <p:ph idx="1" type="body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8250" y="751500"/>
            <a:ext cx="4592325" cy="37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1f9766d55_0_5:notes"/>
          <p:cNvSpPr txBox="1"/>
          <p:nvPr>
            <p:ph idx="1" type="body"/>
          </p:nvPr>
        </p:nvSpPr>
        <p:spPr>
          <a:xfrm>
            <a:off x="688800" y="4759625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g371f9766d55_0_5:notes"/>
          <p:cNvSpPr/>
          <p:nvPr>
            <p:ph idx="2" type="sldImg"/>
          </p:nvPr>
        </p:nvSpPr>
        <p:spPr>
          <a:xfrm>
            <a:off x="1148250" y="751500"/>
            <a:ext cx="4592400" cy="375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" name="Google Shape;20;p1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" name="Google Shape;22;p1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5.jp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moseleylitterbusters@gmail.com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Wt_GQ2m1KwsdpFRS3s5CWFugjU7lzbDj/view" TargetMode="External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4400"/>
              <a:buFont typeface="Calibri"/>
              <a:buNone/>
            </a:pPr>
            <a:r>
              <a:rPr b="1" lang="en-GB" sz="5100">
                <a:solidFill>
                  <a:srgbClr val="A8D08C"/>
                </a:solidFill>
              </a:rPr>
              <a:t>Moseley Litterbusters</a:t>
            </a:r>
            <a:endParaRPr sz="5100"/>
          </a:p>
        </p:txBody>
      </p:sp>
      <p:sp>
        <p:nvSpPr>
          <p:cNvPr id="85" name="Google Shape;85;p1"/>
          <p:cNvSpPr txBox="1"/>
          <p:nvPr>
            <p:ph idx="1" type="body"/>
          </p:nvPr>
        </p:nvSpPr>
        <p:spPr>
          <a:xfrm>
            <a:off x="1051275" y="1690700"/>
            <a:ext cx="10515600" cy="48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400"/>
              <a:t>Formed in 2017 by Izzy Knowles, we are a group of volunteers who want to help make Moseley cleaner and more attractive through:</a:t>
            </a:r>
            <a:endParaRPr sz="3400"/>
          </a:p>
          <a:p>
            <a:pPr indent="-22479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40"/>
              <a:buChar char="•"/>
            </a:pPr>
            <a:r>
              <a:rPr lang="en-GB" sz="3400"/>
              <a:t>Organising litter picking events</a:t>
            </a:r>
            <a:endParaRPr sz="3400"/>
          </a:p>
          <a:p>
            <a:pPr indent="-22479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40"/>
              <a:buChar char="•"/>
            </a:pPr>
            <a:r>
              <a:rPr lang="en-GB" sz="3400"/>
              <a:t>Removing graffiti by cleaning and overpainting</a:t>
            </a:r>
            <a:endParaRPr sz="3400"/>
          </a:p>
          <a:p>
            <a:pPr indent="-22479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40"/>
              <a:buChar char="•"/>
            </a:pPr>
            <a:r>
              <a:rPr lang="en-GB" sz="3400"/>
              <a:t>Reporting  flytipping and graffiti </a:t>
            </a:r>
            <a:endParaRPr sz="3400"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Char char="•"/>
            </a:pPr>
            <a:r>
              <a:rPr lang="en-GB" sz="3400"/>
              <a:t>Promoting clean streets through poster campaigns</a:t>
            </a:r>
            <a:endParaRPr sz="3400"/>
          </a:p>
          <a:p>
            <a:pPr indent="-22479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40"/>
              <a:buChar char="•"/>
            </a:pPr>
            <a:r>
              <a:rPr lang="en-GB" sz="3400"/>
              <a:t>Engaging with local residents, businesses, schools, community groups and Birmingham City Council.</a:t>
            </a:r>
            <a:endParaRPr sz="3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4400"/>
              <a:buFont typeface="Calibri"/>
              <a:buNone/>
            </a:pPr>
            <a:r>
              <a:rPr b="1" lang="en-GB">
                <a:solidFill>
                  <a:srgbClr val="A8D08C"/>
                </a:solidFill>
              </a:rPr>
              <a:t>Moseley Litterbusters in Numbers</a:t>
            </a:r>
            <a:endParaRPr b="1" sz="4000"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1027250" y="3623875"/>
            <a:ext cx="36312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5 in our admin team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30 regularly picking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67 on WhatsApp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687 on Facebook</a:t>
            </a:r>
            <a:endParaRPr/>
          </a:p>
        </p:txBody>
      </p:sp>
      <p:pic>
        <p:nvPicPr>
          <p:cNvPr descr="File:People icon.svg - Wikimedia Commons" id="92" name="Google Shape;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750" y="1469875"/>
            <a:ext cx="2773949" cy="2366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rbage bag 1080P, 2K, 4K, 5K HD wallpapers free download, sort by ..." id="93" name="Google Shape;9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2100" y="1690700"/>
            <a:ext cx="2773951" cy="17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84200" y="1588275"/>
            <a:ext cx="2545399" cy="18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>
            <p:ph idx="1" type="body"/>
          </p:nvPr>
        </p:nvSpPr>
        <p:spPr>
          <a:xfrm>
            <a:off x="4711200" y="3623875"/>
            <a:ext cx="3297000" cy="3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1,515 bags this year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11,600 bags (80 tonnes) since 2021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2,300 N20 canisters since 2022</a:t>
            </a:r>
            <a:endParaRPr/>
          </a:p>
        </p:txBody>
      </p:sp>
      <p:sp>
        <p:nvSpPr>
          <p:cNvPr id="96" name="Google Shape;96;p2"/>
          <p:cNvSpPr txBox="1"/>
          <p:nvPr>
            <p:ph idx="1" type="body"/>
          </p:nvPr>
        </p:nvSpPr>
        <p:spPr>
          <a:xfrm>
            <a:off x="8421575" y="3623875"/>
            <a:ext cx="31038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100s of reports to council on litter, flytipping, graffiti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/>
              <a:t>20+ utility boxes painted to remove graffiti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f90ec94d2_0_0"/>
          <p:cNvSpPr txBox="1"/>
          <p:nvPr>
            <p:ph type="title"/>
          </p:nvPr>
        </p:nvSpPr>
        <p:spPr>
          <a:xfrm>
            <a:off x="1207362" y="365125"/>
            <a:ext cx="101463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4400"/>
              <a:buFont typeface="Calibri"/>
              <a:buNone/>
            </a:pPr>
            <a:r>
              <a:rPr b="1" lang="en-GB">
                <a:solidFill>
                  <a:srgbClr val="A8D08C"/>
                </a:solidFill>
              </a:rPr>
              <a:t>Moseley Litterbusters</a:t>
            </a:r>
            <a:endParaRPr/>
          </a:p>
        </p:txBody>
      </p:sp>
      <p:pic>
        <p:nvPicPr>
          <p:cNvPr id="102" name="Google Shape;102;g36f90ec94d2_0_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200" y="1500375"/>
            <a:ext cx="3768000" cy="27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6f90ec94d2_0_0"/>
          <p:cNvSpPr/>
          <p:nvPr/>
        </p:nvSpPr>
        <p:spPr>
          <a:xfrm>
            <a:off x="662150" y="4352550"/>
            <a:ext cx="3890100" cy="106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130 bags! (Haden Way clean)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36f90ec94d2_0_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3100" y="1500375"/>
            <a:ext cx="3623700" cy="27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6f90ec94d2_0_0"/>
          <p:cNvPicPr preferRelativeResize="0"/>
          <p:nvPr>
            <p:ph idx="4294967295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8700" y="1500363"/>
            <a:ext cx="3623700" cy="27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6f90ec94d2_0_0"/>
          <p:cNvSpPr/>
          <p:nvPr/>
        </p:nvSpPr>
        <p:spPr>
          <a:xfrm>
            <a:off x="4499900" y="4352550"/>
            <a:ext cx="3890100" cy="106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Sunday in the village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36f90ec94d2_0_0"/>
          <p:cNvSpPr/>
          <p:nvPr/>
        </p:nvSpPr>
        <p:spPr>
          <a:xfrm>
            <a:off x="8398700" y="4352550"/>
            <a:ext cx="3890100" cy="106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massive haul! (Malcolm House)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71db60495a_0_1"/>
          <p:cNvSpPr txBox="1"/>
          <p:nvPr>
            <p:ph type="title"/>
          </p:nvPr>
        </p:nvSpPr>
        <p:spPr>
          <a:xfrm>
            <a:off x="1207362" y="365125"/>
            <a:ext cx="101463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4400"/>
              <a:buFont typeface="Calibri"/>
              <a:buNone/>
            </a:pPr>
            <a:r>
              <a:rPr b="1" lang="en-GB">
                <a:solidFill>
                  <a:srgbClr val="A8D08C"/>
                </a:solidFill>
              </a:rPr>
              <a:t>Moseley Litterbusters</a:t>
            </a:r>
            <a:endParaRPr/>
          </a:p>
        </p:txBody>
      </p:sp>
      <p:sp>
        <p:nvSpPr>
          <p:cNvPr id="113" name="Google Shape;113;g371db60495a_0_1"/>
          <p:cNvSpPr/>
          <p:nvPr/>
        </p:nvSpPr>
        <p:spPr>
          <a:xfrm>
            <a:off x="662150" y="5263475"/>
            <a:ext cx="3392100" cy="122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Leaf clearance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(Yardley Wood Road)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371db60495a_0_1"/>
          <p:cNvSpPr/>
          <p:nvPr/>
        </p:nvSpPr>
        <p:spPr>
          <a:xfrm>
            <a:off x="4054250" y="5616100"/>
            <a:ext cx="7104900" cy="86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 over graffiti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(Moseley Village)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g371db60495a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875" y="1551300"/>
            <a:ext cx="2958651" cy="37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71db60495a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0675" y="1500375"/>
            <a:ext cx="2958651" cy="383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71db60495a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0125" y="1500375"/>
            <a:ext cx="2768927" cy="383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/>
          <p:nvPr>
            <p:ph type="title"/>
          </p:nvPr>
        </p:nvSpPr>
        <p:spPr>
          <a:xfrm>
            <a:off x="838200" y="365125"/>
            <a:ext cx="10515600" cy="1028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800"/>
              <a:buFont typeface="Calibri"/>
              <a:buNone/>
            </a:pPr>
            <a:r>
              <a:rPr b="1" lang="en-GB">
                <a:solidFill>
                  <a:srgbClr val="548135"/>
                </a:solidFill>
              </a:rPr>
              <a:t>Want to get involved?</a:t>
            </a:r>
            <a:endParaRPr b="1" sz="4000"/>
          </a:p>
        </p:txBody>
      </p:sp>
      <p:sp>
        <p:nvSpPr>
          <p:cNvPr id="123" name="Google Shape;123;p7"/>
          <p:cNvSpPr txBox="1"/>
          <p:nvPr>
            <p:ph idx="1" type="body"/>
          </p:nvPr>
        </p:nvSpPr>
        <p:spPr>
          <a:xfrm>
            <a:off x="978900" y="1298325"/>
            <a:ext cx="10515600" cy="56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t/>
            </a:r>
            <a:endParaRPr sz="2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-GB" sz="2600"/>
              <a:t>Please join us by emailing </a:t>
            </a:r>
            <a:r>
              <a:rPr lang="en-GB" sz="2600" u="sng">
                <a:solidFill>
                  <a:schemeClr val="hlink"/>
                </a:solidFill>
                <a:hlinkClick r:id="rId3"/>
              </a:rPr>
              <a:t>moseleylitterbusters@gmail.com</a:t>
            </a:r>
            <a:r>
              <a:rPr lang="en-GB" sz="2700"/>
              <a:t> or scan the QR code on one of our posters/cards.</a:t>
            </a:r>
            <a:endParaRPr sz="2700"/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We provide litter picking equipment on loan </a:t>
            </a:r>
            <a:br>
              <a:rPr lang="en-GB" sz="2600"/>
            </a:br>
            <a:r>
              <a:rPr lang="en-GB" sz="2600"/>
              <a:t>or for sale (at cost price) and litter sacks. </a:t>
            </a:r>
            <a:endParaRPr sz="2700"/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700"/>
              <a:t>Choose to pick solo or join our organised sunday </a:t>
            </a:r>
            <a:br>
              <a:rPr lang="en-GB" sz="2700"/>
            </a:br>
            <a:r>
              <a:rPr lang="en-GB" sz="2700"/>
              <a:t>picks or occasional evening meet ups.</a:t>
            </a:r>
            <a:endParaRPr sz="27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GB" sz="2700"/>
              <a:t>No commitment to attend every week!</a:t>
            </a:r>
            <a:endParaRPr sz="27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GB" sz="2700"/>
              <a:t>We can also put you in touch with other litter </a:t>
            </a:r>
            <a:br>
              <a:rPr lang="en-GB" sz="2700"/>
            </a:br>
            <a:r>
              <a:rPr lang="en-GB" sz="2700"/>
              <a:t>groups in our area:  </a:t>
            </a:r>
            <a:br>
              <a:rPr lang="en-GB" sz="2700"/>
            </a:br>
            <a:br>
              <a:rPr lang="en-GB" sz="2700"/>
            </a:br>
            <a:r>
              <a:rPr lang="en-GB" sz="2700"/>
              <a:t>Moor Green;  Kings Heath; Billesley; Bradford Street; Balsall Heath</a:t>
            </a:r>
            <a:endParaRPr sz="27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7145" y="2440745"/>
            <a:ext cx="2952376" cy="338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3714d81f514_0_14" title="MLB Final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575" y="775750"/>
            <a:ext cx="5143250" cy="5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en-GB">
                <a:solidFill>
                  <a:srgbClr val="548135"/>
                </a:solidFill>
              </a:rPr>
              <a:t>Questions for Councillor Mahmood</a:t>
            </a:r>
            <a:endParaRPr/>
          </a:p>
        </p:txBody>
      </p:sp>
      <p:sp>
        <p:nvSpPr>
          <p:cNvPr id="135" name="Google Shape;135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18859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How many mechanical sweepers are available and can we see them used more frequently?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collection of commercial waste is repeat issue at many premises - what can the council do to improve this?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litter on the main routes (and in particular the grass central reservations on the ring road) creates a bad impression for visitors to the city  -  how often are these supposed to be cleaned? 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Can litter (especially cans) be picked up before grass cutting?  It shreds it into tiny pieces making it difficult for volunteers to clean up!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recent news article stated that flytipping had doubled in Birmingham. Not surprising but the numbers quoted seemed massively underestimated - did the information exclude reports via fix my street?</a:t>
            </a:r>
            <a:endParaRPr/>
          </a:p>
          <a:p>
            <a:pPr indent="-13938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GB"/>
              <a:t>Does the council have any plans to address the litter problem caused by the lack of adequate bins in some terraced housing and in HMOs?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1f9766d55_0_5"/>
          <p:cNvSpPr txBox="1"/>
          <p:nvPr>
            <p:ph type="title"/>
          </p:nvPr>
        </p:nvSpPr>
        <p:spPr>
          <a:xfrm>
            <a:off x="1207362" y="365125"/>
            <a:ext cx="101463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4400"/>
              <a:buFont typeface="Calibri"/>
              <a:buNone/>
            </a:pPr>
            <a:r>
              <a:rPr b="1" lang="en-GB" sz="4600">
                <a:solidFill>
                  <a:srgbClr val="A8D08C"/>
                </a:solidFill>
              </a:rPr>
              <a:t>Moseley Litterbusters</a:t>
            </a:r>
            <a:endParaRPr sz="4600"/>
          </a:p>
        </p:txBody>
      </p:sp>
      <p:sp>
        <p:nvSpPr>
          <p:cNvPr id="141" name="Google Shape;141;g371f9766d55_0_5"/>
          <p:cNvSpPr/>
          <p:nvPr/>
        </p:nvSpPr>
        <p:spPr>
          <a:xfrm>
            <a:off x="654900" y="4942250"/>
            <a:ext cx="3890100" cy="86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Houses without bins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371f9766d55_0_5"/>
          <p:cNvSpPr/>
          <p:nvPr/>
        </p:nvSpPr>
        <p:spPr>
          <a:xfrm>
            <a:off x="3803450" y="4718775"/>
            <a:ext cx="4586400" cy="10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Commercial waste issues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371f9766d55_0_5"/>
          <p:cNvSpPr/>
          <p:nvPr/>
        </p:nvSpPr>
        <p:spPr>
          <a:xfrm>
            <a:off x="7982775" y="4718750"/>
            <a:ext cx="4306200" cy="10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we have a break!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71f9766d55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975" y="1233925"/>
            <a:ext cx="3638851" cy="31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71f9766d55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0225" y="1233925"/>
            <a:ext cx="3754685" cy="31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71f9766d55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5875" y="1233925"/>
            <a:ext cx="2882799" cy="3180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2020-05-29T15:05:38Z</dcterms:created>
  <dc:creator>Jack</dc:creator>
</cp:coreProperties>
</file>